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383A6B-3C90-457B-B7EB-A03D5F9C29C3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FA5D48-7F0B-438E-BB08-F0BE6AD634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18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47F8E6-6267-4FA6-956C-F202E9422059}" type="slidenum">
              <a:rPr lang="ru-RU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29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964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47F8E6-6267-4FA6-956C-F202E9422059}" type="slidenum">
              <a:rPr lang="ru-RU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29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548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47F8E6-6267-4FA6-956C-F202E9422059}" type="slidenum">
              <a:rPr lang="ru-RU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29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020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47F8E6-6267-4FA6-956C-F202E9422059}" type="slidenum">
              <a:rPr lang="ru-RU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29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0132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47F8E6-6267-4FA6-956C-F202E9422059}" type="slidenum">
              <a:rPr lang="ru-RU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29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404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F3199-62D6-4BC8-A920-DE92AE7728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0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7DC11-F992-4A71-A5BE-34D36BC1F4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50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A1FFB-BE8F-470D-9B75-A02F91C7EE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787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3176C9C6-C07C-4C4F-89AD-BFF274001E3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749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C18E8-D67C-493D-97D2-B4CA21C1630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25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E28344-5389-4CE3-A1E2-5EAC7F909DB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004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AD81C-4057-497E-83B2-80BB147EAB1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216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22B6A-9634-4B79-81FD-E741B0BA39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37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408BA-5D30-493E-A491-9C46BBBB2C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92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6CA7D-3397-4467-9BDB-DDFA3449D81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98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C15839-58B3-430F-8C28-3E1D084F0BF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911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2B363-E902-4561-96C8-9D00538443B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81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739DFD-F524-4B04-B3A9-0F122877C6F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687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2357430"/>
            <a:ext cx="9144000" cy="2583738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accent2"/>
                </a:solidFill>
              </a:rPr>
              <a:t>Оценка стоимости компании</a:t>
            </a:r>
            <a:br>
              <a:rPr lang="ru-RU" b="1" dirty="0">
                <a:solidFill>
                  <a:schemeClr val="accent2"/>
                </a:solidFill>
              </a:rPr>
            </a:br>
            <a:r>
              <a:rPr lang="ru-RU" sz="3000" b="1" dirty="0">
                <a:solidFill>
                  <a:schemeClr val="accent2"/>
                </a:solidFill>
              </a:rPr>
              <a:t>Часть 1 - законодательство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27648" y="6237312"/>
            <a:ext cx="6429420" cy="504056"/>
          </a:xfrm>
        </p:spPr>
        <p:txBody>
          <a:bodyPr/>
          <a:lstStyle/>
          <a:p>
            <a:pPr lvl="0" eaLnBrk="1" hangingPunct="1"/>
            <a:r>
              <a:rPr lang="ru-RU" sz="1800" dirty="0">
                <a:solidFill>
                  <a:schemeClr val="accent2"/>
                </a:solidFill>
              </a:rPr>
              <a:t>Москва, 2020/2021</a:t>
            </a:r>
          </a:p>
        </p:txBody>
      </p:sp>
      <p:pic>
        <p:nvPicPr>
          <p:cNvPr id="6" name="Picture 2" descr="http://mirbis.ru/bitrix/templates/mirbis/images/logo.png">
            <a:extLst>
              <a:ext uri="{FF2B5EF4-FFF2-40B4-BE49-F238E27FC236}">
                <a16:creationId xmlns:a16="http://schemas.microsoft.com/office/drawing/2014/main" xmlns="" id="{6AB6835D-5971-45A8-8DF5-3A2DCC627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600" y="21663"/>
            <a:ext cx="177165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xmlns="" id="{5FBEF810-CF4A-4782-8674-587B902C4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672" y="0"/>
            <a:ext cx="7524328" cy="683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kern="0" dirty="0">
                <a:solidFill>
                  <a:srgbClr val="333399"/>
                </a:solidFill>
              </a:rPr>
              <a:t>Московская международная высшая школа бизнеса </a:t>
            </a:r>
            <a:r>
              <a:rPr lang="ru-RU" sz="2000" kern="0" dirty="0" err="1">
                <a:solidFill>
                  <a:srgbClr val="333399"/>
                </a:solidFill>
              </a:rPr>
              <a:t>МИРБИС</a:t>
            </a:r>
            <a:endParaRPr lang="ru-RU" sz="2000" kern="0" dirty="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04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46" name="Rectangle 6"/>
          <p:cNvSpPr>
            <a:spLocks noGrp="1" noChangeArrowheads="1"/>
          </p:cNvSpPr>
          <p:nvPr>
            <p:ph type="title"/>
          </p:nvPr>
        </p:nvSpPr>
        <p:spPr>
          <a:xfrm>
            <a:off x="1524000" y="188640"/>
            <a:ext cx="9144000" cy="709612"/>
          </a:xfrm>
          <a:noFill/>
          <a:ln/>
        </p:spPr>
        <p:txBody>
          <a:bodyPr>
            <a:normAutofit/>
          </a:bodyPr>
          <a:lstStyle/>
          <a:p>
            <a:r>
              <a:rPr lang="ru-RU" altLang="ja-JP" sz="2400" b="1" dirty="0">
                <a:solidFill>
                  <a:srgbClr val="333399"/>
                </a:solidFill>
                <a:latin typeface="Arial Black" pitchFamily="34" charset="0"/>
              </a:rPr>
              <a:t>Вопросы/Задания (тема 1)</a:t>
            </a:r>
          </a:p>
        </p:txBody>
      </p:sp>
      <p:sp>
        <p:nvSpPr>
          <p:cNvPr id="1162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0" y="1124744"/>
            <a:ext cx="9180512" cy="5539978"/>
          </a:xfrm>
          <a:noFill/>
          <a:ln/>
        </p:spPr>
        <p:txBody>
          <a:bodyPr wrap="square">
            <a:spAutoFit/>
          </a:bodyPr>
          <a:lstStyle/>
          <a:p>
            <a:pPr marL="0" indent="0" defTabSz="762000">
              <a:spcBef>
                <a:spcPct val="30000"/>
              </a:spcBef>
              <a:buNone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Выберите один вариант ответа</a:t>
            </a:r>
          </a:p>
          <a:p>
            <a:pPr>
              <a:buAutoNum type="arabicPeriod"/>
            </a:pPr>
            <a:r>
              <a:rPr lang="ru-RU" sz="1600" b="1" i="1" dirty="0"/>
              <a:t>В какой форме согласно Закону об оценке №135-ФЗ заключается договор на проведение оценки?</a:t>
            </a:r>
          </a:p>
          <a:p>
            <a:r>
              <a:rPr lang="ru-RU" sz="1600" dirty="0"/>
              <a:t>В простой письменной форме</a:t>
            </a:r>
          </a:p>
          <a:p>
            <a:r>
              <a:rPr lang="ru-RU" sz="1600" dirty="0"/>
              <a:t>В форме, установленной Советом по оценочной деятельности</a:t>
            </a:r>
          </a:p>
          <a:p>
            <a:r>
              <a:rPr lang="ru-RU" sz="1600" dirty="0"/>
              <a:t>В форме, предусмотренной федеральным стандартом оценки</a:t>
            </a:r>
          </a:p>
          <a:p>
            <a:r>
              <a:rPr lang="ru-RU" sz="1600" dirty="0"/>
              <a:t>В форме, предусмотренной внутренними документами саморегулируемой организации оценщиков</a:t>
            </a:r>
            <a:endParaRPr lang="ru-RU" sz="1600" b="1" dirty="0">
              <a:solidFill>
                <a:schemeClr val="tx2"/>
              </a:solidFill>
              <a:cs typeface="Arial" charset="0"/>
            </a:endParaRPr>
          </a:p>
          <a:p>
            <a:pPr marL="0" indent="0">
              <a:buNone/>
            </a:pPr>
            <a:r>
              <a:rPr lang="ru-RU" sz="1600" b="1" i="1" dirty="0"/>
              <a:t>2. Согласно Закону об оценке №135-ФЗ договор на проведение оценки должен содержать:</a:t>
            </a:r>
            <a:br>
              <a:rPr lang="ru-RU" sz="1600" b="1" i="1" dirty="0"/>
            </a:br>
            <a:r>
              <a:rPr lang="ru-RU" sz="1600" dirty="0"/>
              <a:t>I. порядок определения денежного вознаграждения за проведение оценки</a:t>
            </a:r>
            <a:br>
              <a:rPr lang="ru-RU" sz="1600" dirty="0"/>
            </a:br>
            <a:r>
              <a:rPr lang="ru-RU" sz="1600" dirty="0"/>
              <a:t>II. дату определения стоимости</a:t>
            </a:r>
            <a:br>
              <a:rPr lang="ru-RU" sz="1600" dirty="0"/>
            </a:br>
            <a:r>
              <a:rPr lang="ru-RU" sz="1600" dirty="0"/>
              <a:t>III. дату проведения оценки</a:t>
            </a:r>
            <a:br>
              <a:rPr lang="ru-RU" sz="1600" dirty="0"/>
            </a:br>
            <a:r>
              <a:rPr lang="ru-RU" sz="1600" dirty="0"/>
              <a:t>IV. возможные для использования при определении стоимости объекта оценки объекты-аналоги</a:t>
            </a:r>
            <a:br>
              <a:rPr lang="ru-RU" sz="1600" dirty="0"/>
            </a:br>
            <a:r>
              <a:rPr lang="ru-RU" sz="1600" dirty="0"/>
              <a:t>Варианты ответов:</a:t>
            </a:r>
          </a:p>
          <a:p>
            <a:r>
              <a:rPr lang="ru-RU" sz="1600" dirty="0"/>
              <a:t>I, II, IV</a:t>
            </a:r>
          </a:p>
          <a:p>
            <a:r>
              <a:rPr lang="ru-RU" sz="1600" dirty="0"/>
              <a:t>II, III</a:t>
            </a:r>
          </a:p>
          <a:p>
            <a:r>
              <a:rPr lang="ru-RU" sz="1600" dirty="0"/>
              <a:t>I, II</a:t>
            </a:r>
          </a:p>
          <a:p>
            <a:r>
              <a:rPr lang="ru-RU" sz="1600" dirty="0"/>
              <a:t>I, II, III, IV</a:t>
            </a:r>
          </a:p>
        </p:txBody>
      </p:sp>
    </p:spTree>
    <p:extLst>
      <p:ext uri="{BB962C8B-B14F-4D97-AF65-F5344CB8AC3E}">
        <p14:creationId xmlns:p14="http://schemas.microsoft.com/office/powerpoint/2010/main" val="854029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46" name="Rectangle 6"/>
          <p:cNvSpPr>
            <a:spLocks noGrp="1" noChangeArrowheads="1"/>
          </p:cNvSpPr>
          <p:nvPr>
            <p:ph type="title"/>
          </p:nvPr>
        </p:nvSpPr>
        <p:spPr>
          <a:xfrm>
            <a:off x="1524000" y="188640"/>
            <a:ext cx="9144000" cy="709612"/>
          </a:xfrm>
          <a:noFill/>
          <a:ln/>
        </p:spPr>
        <p:txBody>
          <a:bodyPr>
            <a:normAutofit/>
          </a:bodyPr>
          <a:lstStyle/>
          <a:p>
            <a:r>
              <a:rPr lang="ru-RU" altLang="ja-JP" sz="2400" b="1" dirty="0">
                <a:solidFill>
                  <a:srgbClr val="333399"/>
                </a:solidFill>
                <a:latin typeface="Arial Black" pitchFamily="34" charset="0"/>
              </a:rPr>
              <a:t>Вопросы/Задания (тема 1)</a:t>
            </a:r>
          </a:p>
        </p:txBody>
      </p:sp>
      <p:sp>
        <p:nvSpPr>
          <p:cNvPr id="1162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0" y="1124745"/>
            <a:ext cx="9180512" cy="4949047"/>
          </a:xfrm>
          <a:noFill/>
          <a:ln/>
        </p:spPr>
        <p:txBody>
          <a:bodyPr wrap="square">
            <a:spAutoFit/>
          </a:bodyPr>
          <a:lstStyle/>
          <a:p>
            <a:pPr marL="0" indent="0" defTabSz="762000">
              <a:spcBef>
                <a:spcPct val="30000"/>
              </a:spcBef>
              <a:buNone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Выберите один вариант ответа</a:t>
            </a:r>
          </a:p>
          <a:p>
            <a:pPr marL="0" indent="0">
              <a:buNone/>
            </a:pPr>
            <a:r>
              <a:rPr lang="ru-RU" sz="1600" b="1" i="1" dirty="0"/>
              <a:t>3. В соответствии с требованиями Закона об оценке №135-ФЗ оценка объекта оценки не может проводиться Оценщиком, если он является:</a:t>
            </a:r>
          </a:p>
          <a:p>
            <a:r>
              <a:rPr lang="ru-RU" sz="1600" dirty="0"/>
              <a:t>учредителем юридического лица - заказчика</a:t>
            </a:r>
          </a:p>
          <a:p>
            <a:r>
              <a:rPr lang="ru-RU" sz="1600" dirty="0"/>
              <a:t>работником юридического лица – заказчика</a:t>
            </a:r>
          </a:p>
          <a:p>
            <a:r>
              <a:rPr lang="ru-RU" sz="1600" dirty="0"/>
              <a:t>акционером юридического лица – заказчика</a:t>
            </a:r>
          </a:p>
          <a:p>
            <a:r>
              <a:rPr lang="ru-RU" sz="1600" dirty="0"/>
              <a:t>должностным лицом юридического лица – заказчика</a:t>
            </a:r>
          </a:p>
          <a:p>
            <a:r>
              <a:rPr lang="ru-RU" sz="1600" dirty="0"/>
              <a:t>все перечисленное</a:t>
            </a:r>
          </a:p>
          <a:p>
            <a:endParaRPr lang="ru-RU" sz="1600" dirty="0"/>
          </a:p>
          <a:p>
            <a:pPr marL="0" indent="0">
              <a:buNone/>
            </a:pPr>
            <a:r>
              <a:rPr lang="ru-RU" sz="1600" b="1" i="1" dirty="0"/>
              <a:t>4. В каких случаях результат проведения оценки объекта оценки в соответствии с Законом об оценке №135-ФЗ должен быть использован для корректировки данных бухгалтерского баланса?</a:t>
            </a:r>
          </a:p>
          <a:p>
            <a:r>
              <a:rPr lang="ru-RU" sz="1600" dirty="0"/>
              <a:t>Указанное требование отсутствует в № 135-ФЗ</a:t>
            </a:r>
          </a:p>
          <a:p>
            <a:r>
              <a:rPr lang="ru-RU" sz="1600" dirty="0"/>
              <a:t>В случае проведения обязательной оценки</a:t>
            </a:r>
          </a:p>
          <a:p>
            <a:r>
              <a:rPr lang="ru-RU" sz="1600" dirty="0"/>
              <a:t>В случае использования международных стандартов финансовой отчетности</a:t>
            </a:r>
          </a:p>
          <a:p>
            <a:r>
              <a:rPr lang="ru-RU" sz="1600" dirty="0"/>
              <a:t>В любом случае</a:t>
            </a:r>
          </a:p>
          <a:p>
            <a:pPr marL="0" indent="0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32702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46" name="Rectangle 6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9144000" cy="709612"/>
          </a:xfrm>
          <a:noFill/>
          <a:ln/>
        </p:spPr>
        <p:txBody>
          <a:bodyPr>
            <a:normAutofit/>
          </a:bodyPr>
          <a:lstStyle/>
          <a:p>
            <a:r>
              <a:rPr lang="ru-RU" altLang="ja-JP" sz="2400" b="1" dirty="0">
                <a:solidFill>
                  <a:srgbClr val="333399"/>
                </a:solidFill>
                <a:latin typeface="Arial Black" pitchFamily="34" charset="0"/>
              </a:rPr>
              <a:t>Вопросы/Задания (тема 1)</a:t>
            </a:r>
          </a:p>
        </p:txBody>
      </p:sp>
      <p:sp>
        <p:nvSpPr>
          <p:cNvPr id="1162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0" y="557587"/>
            <a:ext cx="9160658" cy="6278642"/>
          </a:xfrm>
          <a:noFill/>
          <a:ln/>
        </p:spPr>
        <p:txBody>
          <a:bodyPr wrap="square">
            <a:spAutoFit/>
          </a:bodyPr>
          <a:lstStyle/>
          <a:p>
            <a:pPr marL="0" indent="0" defTabSz="762000">
              <a:spcBef>
                <a:spcPct val="30000"/>
              </a:spcBef>
              <a:buNone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Выберите один вариант ответа</a:t>
            </a:r>
          </a:p>
          <a:p>
            <a:pPr marL="0" indent="0">
              <a:buNone/>
            </a:pPr>
            <a:r>
              <a:rPr lang="ru-RU" sz="1600" b="1" i="1" dirty="0"/>
              <a:t>5. При осуществлении оценочной деятельности используются следующие виды стоимости объекта оценки: рыночная стоимость; инвестиционная стоимость; ликвидационная стоимость; кадастровая стоимость. Данный перечень видов стоимости является исчерпывающим?</a:t>
            </a:r>
          </a:p>
          <a:p>
            <a:r>
              <a:rPr lang="ru-RU" sz="1600" dirty="0"/>
              <a:t>Является</a:t>
            </a:r>
          </a:p>
          <a:p>
            <a:r>
              <a:rPr lang="ru-RU" sz="1600" dirty="0"/>
              <a:t>Не является, оценщик вправе использовать другие виды стоимости в соответствии с действующим законодательством РФ, а также международными стандартами оценки</a:t>
            </a:r>
          </a:p>
          <a:p>
            <a:r>
              <a:rPr lang="ru-RU" sz="1600" dirty="0"/>
              <a:t>Не является, оценщик вправе использовать другие виды стоимости в соответствии с заданием на оценку</a:t>
            </a:r>
          </a:p>
          <a:p>
            <a:r>
              <a:rPr lang="ru-RU" sz="1600" dirty="0"/>
              <a:t>Не является, оценщик вправе использовать другие виды стоимости при наличии оценочного стажа более 3-х лет</a:t>
            </a:r>
          </a:p>
          <a:p>
            <a:pPr marL="0" indent="0">
              <a:buNone/>
            </a:pPr>
            <a:r>
              <a:rPr lang="ru-RU" sz="1600" b="1" i="1" dirty="0"/>
              <a:t>6. Что может быть основанием для проведения оценки?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I. Договор на проведение оценки</a:t>
            </a:r>
            <a:br>
              <a:rPr lang="ru-RU" sz="1600" dirty="0"/>
            </a:br>
            <a:r>
              <a:rPr lang="ru-RU" sz="1600" dirty="0"/>
              <a:t>II. Изъятие для государственных (муниципальных нужд)</a:t>
            </a:r>
            <a:br>
              <a:rPr lang="ru-RU" sz="1600" dirty="0"/>
            </a:br>
            <a:r>
              <a:rPr lang="ru-RU" sz="1600" dirty="0"/>
              <a:t>III. Определение суда, арбитражного суда, третейского суда</a:t>
            </a:r>
            <a:br>
              <a:rPr lang="ru-RU" sz="1600" dirty="0"/>
            </a:br>
            <a:r>
              <a:rPr lang="ru-RU" sz="1600" dirty="0"/>
              <a:t>IV. Продажа или иное отчуждение объектов оценки, принадлежащих Российской Федерации, субъектам Российской Федерации или муниципальным образованиям</a:t>
            </a:r>
            <a:br>
              <a:rPr lang="ru-RU" sz="1600" dirty="0"/>
            </a:br>
            <a:r>
              <a:rPr lang="ru-RU" sz="1600" dirty="0"/>
              <a:t>Варианты ответов:</a:t>
            </a:r>
          </a:p>
          <a:p>
            <a:r>
              <a:rPr lang="ru-RU" sz="1600" dirty="0"/>
              <a:t>Только I</a:t>
            </a:r>
          </a:p>
          <a:p>
            <a:r>
              <a:rPr lang="ru-RU" sz="1600" dirty="0"/>
              <a:t>I и III</a:t>
            </a:r>
          </a:p>
          <a:p>
            <a:r>
              <a:rPr lang="ru-RU" sz="1600" dirty="0"/>
              <a:t>I, II, IV</a:t>
            </a:r>
          </a:p>
          <a:p>
            <a:r>
              <a:rPr lang="ru-RU" sz="1600" dirty="0"/>
              <a:t>Все перечисленное</a:t>
            </a:r>
          </a:p>
        </p:txBody>
      </p:sp>
    </p:spTree>
    <p:extLst>
      <p:ext uri="{BB962C8B-B14F-4D97-AF65-F5344CB8AC3E}">
        <p14:creationId xmlns:p14="http://schemas.microsoft.com/office/powerpoint/2010/main" val="4209553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46" name="Rectangle 6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9144000" cy="709612"/>
          </a:xfrm>
          <a:noFill/>
          <a:ln/>
        </p:spPr>
        <p:txBody>
          <a:bodyPr>
            <a:normAutofit/>
          </a:bodyPr>
          <a:lstStyle/>
          <a:p>
            <a:r>
              <a:rPr lang="ru-RU" altLang="ja-JP" sz="2400" b="1" dirty="0">
                <a:solidFill>
                  <a:srgbClr val="333399"/>
                </a:solidFill>
                <a:latin typeface="Arial Black" pitchFamily="34" charset="0"/>
              </a:rPr>
              <a:t>Вопросы/Задания (тема 1)</a:t>
            </a:r>
          </a:p>
        </p:txBody>
      </p:sp>
      <p:sp>
        <p:nvSpPr>
          <p:cNvPr id="1162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0" y="557588"/>
            <a:ext cx="9160658" cy="4899803"/>
          </a:xfrm>
          <a:noFill/>
          <a:ln/>
        </p:spPr>
        <p:txBody>
          <a:bodyPr wrap="square">
            <a:spAutoFit/>
          </a:bodyPr>
          <a:lstStyle/>
          <a:p>
            <a:pPr marL="0" indent="0" defTabSz="762000">
              <a:spcBef>
                <a:spcPct val="30000"/>
              </a:spcBef>
              <a:buNone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Выберите один вариант ответа</a:t>
            </a:r>
          </a:p>
          <a:p>
            <a:pPr marL="0" indent="0">
              <a:buNone/>
            </a:pPr>
            <a:r>
              <a:rPr lang="ru-RU" sz="1600" b="1" i="1" dirty="0"/>
              <a:t>7. В течение какого срока Заказчик должен внести информацию об отчете об оценке в Единый реестр сведений о фактах деятельности юридических лиц?</a:t>
            </a:r>
          </a:p>
          <a:p>
            <a:r>
              <a:rPr lang="ru-RU" sz="1600" dirty="0"/>
              <a:t>5 календарных дней</a:t>
            </a:r>
          </a:p>
          <a:p>
            <a:r>
              <a:rPr lang="ru-RU" sz="1600" dirty="0"/>
              <a:t>10 календарных дней</a:t>
            </a:r>
          </a:p>
          <a:p>
            <a:r>
              <a:rPr lang="ru-RU" sz="1600" dirty="0"/>
              <a:t>10 рабочих дней</a:t>
            </a:r>
          </a:p>
          <a:p>
            <a:r>
              <a:rPr lang="ru-RU" sz="1600" dirty="0"/>
              <a:t>5 рабочих дней</a:t>
            </a:r>
          </a:p>
          <a:p>
            <a:pPr marL="0" indent="0">
              <a:buNone/>
            </a:pPr>
            <a:endParaRPr lang="ru-RU" sz="1600" b="1" i="1" dirty="0"/>
          </a:p>
          <a:p>
            <a:pPr marL="0" indent="0">
              <a:buNone/>
            </a:pPr>
            <a:r>
              <a:rPr lang="ru-RU" sz="1600" b="1" i="1" dirty="0"/>
              <a:t>8. Итоговая величина рыночной стоимости, определенная в отчете, является рекомендуемой для целей определения начальной цены аукциона в течение шести месяцев с даты составления отчета:</a:t>
            </a:r>
          </a:p>
          <a:p>
            <a:r>
              <a:rPr lang="ru-RU" sz="1600" dirty="0"/>
              <a:t>утверждение верно</a:t>
            </a:r>
          </a:p>
          <a:p>
            <a:r>
              <a:rPr lang="ru-RU" sz="1600" dirty="0"/>
              <a:t>утверждение верно только в части имущества принадлежащего РФ</a:t>
            </a:r>
          </a:p>
          <a:p>
            <a:r>
              <a:rPr lang="ru-RU" sz="1600" dirty="0"/>
              <a:t>утверждение не верно</a:t>
            </a:r>
          </a:p>
          <a:p>
            <a:r>
              <a:rPr lang="ru-RU" sz="1600" dirty="0"/>
              <a:t>утверждение верно, если иное не указано в договоре</a:t>
            </a:r>
          </a:p>
          <a:p>
            <a:r>
              <a:rPr lang="ru-RU" sz="1600" dirty="0"/>
              <a:t>утверждение верно, за исключением случаев, предусмотренных законодательством 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1757981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46" name="Rectangle 6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9144000" cy="709612"/>
          </a:xfrm>
          <a:noFill/>
          <a:ln/>
        </p:spPr>
        <p:txBody>
          <a:bodyPr>
            <a:normAutofit/>
          </a:bodyPr>
          <a:lstStyle/>
          <a:p>
            <a:r>
              <a:rPr lang="ru-RU" altLang="ja-JP" sz="2400" b="1" dirty="0">
                <a:solidFill>
                  <a:srgbClr val="333399"/>
                </a:solidFill>
                <a:latin typeface="Arial Black" pitchFamily="34" charset="0"/>
              </a:rPr>
              <a:t>Вопросы/Задания (тема 1)</a:t>
            </a:r>
          </a:p>
        </p:txBody>
      </p:sp>
      <p:sp>
        <p:nvSpPr>
          <p:cNvPr id="1162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0" y="557587"/>
            <a:ext cx="9160658" cy="5983176"/>
          </a:xfrm>
          <a:noFill/>
          <a:ln/>
        </p:spPr>
        <p:txBody>
          <a:bodyPr wrap="square">
            <a:spAutoFit/>
          </a:bodyPr>
          <a:lstStyle/>
          <a:p>
            <a:pPr marL="0" indent="0" defTabSz="762000">
              <a:spcBef>
                <a:spcPct val="30000"/>
              </a:spcBef>
              <a:buNone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Выберите один вариант ответа</a:t>
            </a:r>
          </a:p>
          <a:p>
            <a:pPr marL="0" indent="0">
              <a:buNone/>
            </a:pPr>
            <a:r>
              <a:rPr lang="ru-RU" sz="1600" b="1" i="1" dirty="0"/>
              <a:t>9. Какие права могут оцениваться?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I. Право собственности</a:t>
            </a:r>
            <a:br>
              <a:rPr lang="ru-RU" sz="1600" dirty="0"/>
            </a:br>
            <a:r>
              <a:rPr lang="ru-RU" sz="1600" dirty="0"/>
              <a:t>II. Право оперативного управления</a:t>
            </a:r>
            <a:br>
              <a:rPr lang="ru-RU" sz="1600" dirty="0"/>
            </a:br>
            <a:r>
              <a:rPr lang="ru-RU" sz="1600" dirty="0"/>
              <a:t>III. Право хозяйственного ведения</a:t>
            </a:r>
            <a:br>
              <a:rPr lang="ru-RU" sz="1600" dirty="0"/>
            </a:br>
            <a:r>
              <a:rPr lang="ru-RU" sz="1600" dirty="0"/>
              <a:t>IV. Сервитут</a:t>
            </a:r>
            <a:br>
              <a:rPr lang="ru-RU" sz="1600" dirty="0"/>
            </a:br>
            <a:r>
              <a:rPr lang="ru-RU" sz="1600" dirty="0"/>
              <a:t>Варианты ответа:</a:t>
            </a:r>
          </a:p>
          <a:p>
            <a:r>
              <a:rPr lang="ru-RU" sz="1600" dirty="0"/>
              <a:t>I</a:t>
            </a:r>
          </a:p>
          <a:p>
            <a:r>
              <a:rPr lang="ru-RU" sz="1600" dirty="0"/>
              <a:t>I, II, III</a:t>
            </a:r>
          </a:p>
          <a:p>
            <a:r>
              <a:rPr lang="ru-RU" sz="1600" dirty="0"/>
              <a:t>I, IV</a:t>
            </a:r>
          </a:p>
          <a:p>
            <a:r>
              <a:rPr lang="ru-RU" sz="1600" dirty="0"/>
              <a:t>I, II, III, IV</a:t>
            </a:r>
          </a:p>
          <a:p>
            <a:pPr marL="0" indent="0">
              <a:buNone/>
            </a:pPr>
            <a:r>
              <a:rPr lang="ru-RU" sz="1600" b="1" i="1" dirty="0"/>
              <a:t>10. Какой подписью должен быть подписан отчет об оценке объекта, составленный в форме электронного документа?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I. Усиленной неквалифицированной электронной подписью</a:t>
            </a:r>
            <a:br>
              <a:rPr lang="ru-RU" sz="1600" dirty="0"/>
            </a:br>
            <a:r>
              <a:rPr lang="ru-RU" sz="1600" dirty="0"/>
              <a:t>II. Простой электронной подписью</a:t>
            </a:r>
            <a:br>
              <a:rPr lang="ru-RU" sz="1600" dirty="0"/>
            </a:br>
            <a:r>
              <a:rPr lang="ru-RU" sz="1600" dirty="0"/>
              <a:t>III. Усиленной квалифицированной электронной подписью</a:t>
            </a:r>
            <a:br>
              <a:rPr lang="ru-RU" sz="1600" dirty="0"/>
            </a:br>
            <a:r>
              <a:rPr lang="ru-RU" sz="1600" dirty="0"/>
              <a:t>IV. Простой квалифицированной электронной подписью</a:t>
            </a:r>
            <a:br>
              <a:rPr lang="ru-RU" sz="1600" dirty="0"/>
            </a:br>
            <a:r>
              <a:rPr lang="ru-RU" sz="1600" dirty="0"/>
              <a:t>Варианты ответа:</a:t>
            </a:r>
            <a:br>
              <a:rPr lang="ru-RU" sz="1600" dirty="0"/>
            </a:br>
            <a:r>
              <a:rPr lang="ru-RU" sz="1600" dirty="0"/>
              <a:t>I</a:t>
            </a:r>
          </a:p>
          <a:p>
            <a:r>
              <a:rPr lang="ru-RU" sz="1600" dirty="0"/>
              <a:t>II</a:t>
            </a:r>
          </a:p>
          <a:p>
            <a:r>
              <a:rPr lang="ru-RU" sz="1600" dirty="0"/>
              <a:t>III</a:t>
            </a:r>
          </a:p>
          <a:p>
            <a:r>
              <a:rPr lang="ru-RU" sz="1600" dirty="0"/>
              <a:t>IV</a:t>
            </a:r>
          </a:p>
        </p:txBody>
      </p:sp>
    </p:spTree>
    <p:extLst>
      <p:ext uri="{BB962C8B-B14F-4D97-AF65-F5344CB8AC3E}">
        <p14:creationId xmlns:p14="http://schemas.microsoft.com/office/powerpoint/2010/main" val="3582734699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</Words>
  <Application>Microsoft Office PowerPoint</Application>
  <PresentationFormat>Широкоэкранный</PresentationFormat>
  <Paragraphs>71</Paragraphs>
  <Slides>6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Arial Black</vt:lpstr>
      <vt:lpstr>Calibri</vt:lpstr>
      <vt:lpstr>Оформление по умолчанию</vt:lpstr>
      <vt:lpstr>Оценка стоимости компании Часть 1 - законодательство</vt:lpstr>
      <vt:lpstr>Вопросы/Задания (тема 1)</vt:lpstr>
      <vt:lpstr>Вопросы/Задания (тема 1)</vt:lpstr>
      <vt:lpstr>Вопросы/Задания (тема 1)</vt:lpstr>
      <vt:lpstr>Вопросы/Задания (тема 1)</vt:lpstr>
      <vt:lpstr>Вопросы/Задания (тема 1)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Оценка стоимости компании Часть 1 - законодательство</dc:title>
  <dc:creator>Анохина Анастасия Владимировна</dc:creator>
  <cp:lastModifiedBy>Анохина Анастасия Владимировна</cp:lastModifiedBy>
  <cp:revision>1</cp:revision>
  <dcterms:created xsi:type="dcterms:W3CDTF">2020-10-21T08:16:39Z</dcterms:created>
  <dcterms:modified xsi:type="dcterms:W3CDTF">2020-10-21T08:16:55Z</dcterms:modified>
</cp:coreProperties>
</file>